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1"/>
  </p:notesMasterIdLst>
  <p:sldIdLst>
    <p:sldId id="256" r:id="rId2"/>
    <p:sldId id="257" r:id="rId3"/>
    <p:sldId id="271" r:id="rId4"/>
    <p:sldId id="258" r:id="rId5"/>
    <p:sldId id="259" r:id="rId6"/>
    <p:sldId id="266" r:id="rId7"/>
    <p:sldId id="263" r:id="rId8"/>
    <p:sldId id="267" r:id="rId9"/>
    <p:sldId id="268" r:id="rId10"/>
    <p:sldId id="272" r:id="rId11"/>
    <p:sldId id="273" r:id="rId12"/>
    <p:sldId id="274" r:id="rId13"/>
    <p:sldId id="275" r:id="rId14"/>
    <p:sldId id="278" r:id="rId15"/>
    <p:sldId id="279" r:id="rId16"/>
    <p:sldId id="265" r:id="rId17"/>
    <p:sldId id="276" r:id="rId18"/>
    <p:sldId id="288" r:id="rId19"/>
    <p:sldId id="277" r:id="rId20"/>
    <p:sldId id="280" r:id="rId21"/>
    <p:sldId id="270" r:id="rId22"/>
    <p:sldId id="285" r:id="rId23"/>
    <p:sldId id="286" r:id="rId24"/>
    <p:sldId id="284" r:id="rId25"/>
    <p:sldId id="282" r:id="rId26"/>
    <p:sldId id="281" r:id="rId27"/>
    <p:sldId id="283" r:id="rId28"/>
    <p:sldId id="260" r:id="rId29"/>
    <p:sldId id="261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594" autoAdjust="0"/>
    <p:restoredTop sz="94685" autoAdjust="0"/>
  </p:normalViewPr>
  <p:slideViewPr>
    <p:cSldViewPr snapToGrid="0">
      <p:cViewPr varScale="1">
        <p:scale>
          <a:sx n="135" d="100"/>
          <a:sy n="135" d="100"/>
        </p:scale>
        <p:origin x="-136" y="-1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jpeg>
</file>

<file path=ppt/media/image11.png>
</file>

<file path=ppt/media/image12.png>
</file>

<file path=ppt/media/image13.jpg>
</file>

<file path=ppt/media/image14.jpeg>
</file>

<file path=ppt/media/image15.png>
</file>

<file path=ppt/media/image16.jpg>
</file>

<file path=ppt/media/image17.png>
</file>

<file path=ppt/media/image18.JPG>
</file>

<file path=ppt/media/image19.png>
</file>

<file path=ppt/media/image2.gif>
</file>

<file path=ppt/media/image20.jpeg>
</file>

<file path=ppt/media/image21.png>
</file>

<file path=ppt/media/image22.jpg>
</file>

<file path=ppt/media/image23.png>
</file>

<file path=ppt/media/image3.png>
</file>

<file path=ppt/media/image4.png>
</file>

<file path=ppt/media/image5.jpeg>
</file>

<file path=ppt/media/image6.jpg>
</file>

<file path=ppt/media/image7.jpe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81634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c646bc42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c646bc42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cfecb979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cfecb979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cfecb979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cfecb979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Speakers?</a:t>
            </a: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cfecb97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cfecb97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e20dd55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e20dd55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</a:t>
            </a:r>
            <a:r>
              <a:rPr lang="en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r>
              <a:rPr lang="en-US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What is ML and why it is important? Study of algorithms that learns from experiences</a:t>
            </a:r>
            <a:r>
              <a:rPr lang="en-US" sz="1400" b="1" baseline="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e20dd55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e20dd55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Speakers?</a:t>
            </a: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e20dd55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e20dd55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</a:t>
            </a:r>
            <a:r>
              <a:rPr lang="en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r>
              <a:rPr lang="en-US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What is ML and why it is important? Study of algorithms that learns from experiences</a:t>
            </a:r>
            <a:r>
              <a:rPr lang="en-US" sz="1400" b="1" baseline="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e20dd55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e20dd55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</a:t>
            </a:r>
            <a:r>
              <a:rPr lang="en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r>
              <a:rPr lang="en-US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What is ML and why it is important? Study of algorithms that learns from experiences</a:t>
            </a:r>
            <a:r>
              <a:rPr lang="en-US" sz="1400" b="1" baseline="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sz="1100" baseline="30000" dirty="0" smtClean="0"/>
              <a:t>A neural network can be thought of as a search problem. Each node in the neural network is searching for correlation between the input data and the correct output data.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92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e20dd55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e20dd55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</a:t>
            </a:r>
            <a:r>
              <a:rPr lang="en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r>
              <a:rPr lang="en-US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What is ML and why it is important? Study of algorithms that learns from experiences</a:t>
            </a:r>
            <a:r>
              <a:rPr lang="en-US" sz="1400" b="1" baseline="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e20dd55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e20dd55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Maker group?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Speakers</a:t>
            </a:r>
            <a:r>
              <a:rPr lang="en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r>
              <a:rPr lang="en-US" sz="14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What is ML and why it is important? Study of algorithms that learns from experiences</a:t>
            </a:r>
            <a:r>
              <a:rPr lang="en-US" sz="1400" b="1" baseline="0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Workshops?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3.png"/><Relationship Id="rId6" Type="http://schemas.openxmlformats.org/officeDocument/2006/relationships/image" Target="../media/image1.jpg"/><Relationship Id="rId7" Type="http://schemas.openxmlformats.org/officeDocument/2006/relationships/image" Target="../media/image1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www.youtube.com/watch?time_continue=171&amp;v=Og8e1C-uqhk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2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5" Type="http://schemas.openxmlformats.org/officeDocument/2006/relationships/hyperlink" Target="https://ppujari.github.io/" TargetMode="External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jpe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jp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0775"/>
            <a:ext cx="9144000" cy="1952728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-45355" y="3231825"/>
            <a:ext cx="9099300" cy="133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neural </a:t>
            </a:r>
            <a:r>
              <a:rPr lang="en" sz="60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networks</a:t>
            </a:r>
            <a:endParaRPr sz="60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646962" y="4399568"/>
            <a:ext cx="5831400" cy="743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>
                <a:solidFill>
                  <a:schemeClr val="tx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Pradeep Pujari</a:t>
            </a:r>
            <a:endParaRPr sz="3200" dirty="0">
              <a:solidFill>
                <a:schemeClr val="tx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9272"/>
          <a:stretch/>
        </p:blipFill>
        <p:spPr>
          <a:xfrm>
            <a:off x="0" y="766547"/>
            <a:ext cx="9144000" cy="1659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qdefaul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285" y="5715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25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i_evolution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2" y="217715"/>
            <a:ext cx="8989809" cy="484414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0"/>
            <a:ext cx="4508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AI Evolution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04343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i_outr_ven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0" y="381000"/>
            <a:ext cx="43688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11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I_ML_DL_ven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0"/>
            <a:ext cx="74095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43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ructure-Of-Neurons-In-Bra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300"/>
            <a:ext cx="9144000" cy="388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96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euron_model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0"/>
            <a:ext cx="900112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550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ain_image_n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9214" y="943676"/>
            <a:ext cx="5197929" cy="41998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-1" y="0"/>
            <a:ext cx="592364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Brain as a Neural Network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93024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071" y="154214"/>
            <a:ext cx="55244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Simple Neural Network</a:t>
            </a:r>
            <a:endParaRPr lang="en-US" sz="4000" dirty="0"/>
          </a:p>
        </p:txBody>
      </p:sp>
      <p:pic>
        <p:nvPicPr>
          <p:cNvPr id="3" name="Picture 2" descr="feedforwa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300" y="1346200"/>
            <a:ext cx="63754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20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>
            <a:spLocks noGrp="1"/>
          </p:cNvSpPr>
          <p:nvPr>
            <p:ph type="title" idx="4294967295"/>
          </p:nvPr>
        </p:nvSpPr>
        <p:spPr>
          <a:xfrm>
            <a:off x="311700" y="64025"/>
            <a:ext cx="8520600" cy="509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Feed Forward Network</a:t>
            </a:r>
            <a:endParaRPr lang="en-US" sz="3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179995" y="524272"/>
            <a:ext cx="8625337" cy="39254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>
                <a:solidFill>
                  <a:srgbClr val="FFFFFF"/>
                </a:solidFill>
              </a:rPr>
              <a:t>n</a:t>
            </a:r>
            <a:r>
              <a:rPr lang="en-US" sz="3600" dirty="0" smtClean="0">
                <a:solidFill>
                  <a:srgbClr val="FFFFFF"/>
                </a:solidFill>
              </a:rPr>
              <a:t>eurons arranged in layers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</a:endParaRPr>
          </a:p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 smtClean="0">
                <a:solidFill>
                  <a:schemeClr val="bg1"/>
                </a:solidFill>
              </a:rPr>
              <a:t>middle </a:t>
            </a:r>
            <a:r>
              <a:rPr lang="en-US" sz="3600" dirty="0">
                <a:solidFill>
                  <a:schemeClr val="bg1"/>
                </a:solidFill>
              </a:rPr>
              <a:t>layers </a:t>
            </a:r>
            <a:r>
              <a:rPr lang="en-US" sz="3600" dirty="0" smtClean="0">
                <a:solidFill>
                  <a:schemeClr val="bg1"/>
                </a:solidFill>
              </a:rPr>
              <a:t>no </a:t>
            </a:r>
            <a:r>
              <a:rPr lang="en-US" sz="3600" dirty="0">
                <a:solidFill>
                  <a:schemeClr val="bg1"/>
                </a:solidFill>
              </a:rPr>
              <a:t>connection with </a:t>
            </a:r>
            <a:r>
              <a:rPr lang="en-US" sz="3600" dirty="0" smtClean="0">
                <a:solidFill>
                  <a:schemeClr val="bg1"/>
                </a:solidFill>
              </a:rPr>
              <a:t>external world</a:t>
            </a:r>
          </a:p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 smtClean="0">
                <a:solidFill>
                  <a:srgbClr val="FFFFFF"/>
                </a:solidFill>
              </a:rPr>
              <a:t>no </a:t>
            </a:r>
            <a:r>
              <a:rPr lang="en-US" sz="3600" dirty="0">
                <a:solidFill>
                  <a:srgbClr val="FFFFFF"/>
                </a:solidFill>
              </a:rPr>
              <a:t>connection among neurons in the same </a:t>
            </a:r>
            <a:r>
              <a:rPr lang="en-US" sz="3600" dirty="0" smtClean="0">
                <a:solidFill>
                  <a:srgbClr val="FFFFFF"/>
                </a:solidFill>
              </a:rPr>
              <a:t>layer</a:t>
            </a:r>
          </a:p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>
                <a:solidFill>
                  <a:srgbClr val="FFFFFF"/>
                </a:solidFill>
              </a:rPr>
              <a:t>Each </a:t>
            </a:r>
            <a:r>
              <a:rPr lang="en-US" sz="3600" dirty="0" smtClean="0">
                <a:solidFill>
                  <a:srgbClr val="FFFFFF"/>
                </a:solidFill>
              </a:rPr>
              <a:t>neuron in </a:t>
            </a:r>
            <a:r>
              <a:rPr lang="en-US" sz="3600" dirty="0">
                <a:solidFill>
                  <a:srgbClr val="FFFFFF"/>
                </a:solidFill>
              </a:rPr>
              <a:t>one layer </a:t>
            </a:r>
            <a:r>
              <a:rPr lang="en-US" sz="3600" dirty="0" smtClean="0">
                <a:solidFill>
                  <a:srgbClr val="FFFFFF"/>
                </a:solidFill>
              </a:rPr>
              <a:t>connected </a:t>
            </a:r>
            <a:r>
              <a:rPr lang="en-US" sz="3600" dirty="0">
                <a:solidFill>
                  <a:srgbClr val="FFFFFF"/>
                </a:solidFill>
              </a:rPr>
              <a:t>to every </a:t>
            </a:r>
            <a:r>
              <a:rPr lang="en-US" sz="3600" dirty="0" smtClean="0">
                <a:solidFill>
                  <a:srgbClr val="FFFFFF"/>
                </a:solidFill>
              </a:rPr>
              <a:t>neuron </a:t>
            </a:r>
            <a:r>
              <a:rPr lang="en-US" sz="3600" dirty="0">
                <a:solidFill>
                  <a:srgbClr val="FFFFFF"/>
                </a:solidFill>
              </a:rPr>
              <a:t>on the next layer</a:t>
            </a:r>
            <a:endParaRPr lang="en-US" sz="3600" dirty="0" smtClean="0">
              <a:solidFill>
                <a:srgbClr val="FFFFFF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FFFFFF"/>
                </a:solidFill>
              </a:rPr>
              <a:t> 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lang="en-US" sz="1200" dirty="0" smtClean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607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7715" y="226786"/>
            <a:ext cx="4018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Simple Neural Network</a:t>
            </a:r>
            <a:endParaRPr lang="en-US" dirty="0"/>
          </a:p>
        </p:txBody>
      </p:sp>
      <p:pic>
        <p:nvPicPr>
          <p:cNvPr id="4" name="Picture 3" descr="nework_ar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6" y="925285"/>
            <a:ext cx="75819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38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-38106" y="3170"/>
            <a:ext cx="9182100" cy="4566600"/>
          </a:xfrm>
          <a:prstGeom prst="rect">
            <a:avLst/>
          </a:prstGeom>
          <a:solidFill>
            <a:srgbClr val="23232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 amt="82000"/>
          </a:blip>
          <a:stretch>
            <a:fillRect/>
          </a:stretch>
        </p:blipFill>
        <p:spPr>
          <a:xfrm rot="10800000">
            <a:off x="-57156" y="2"/>
            <a:ext cx="9201156" cy="14000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2533650" y="209550"/>
            <a:ext cx="4161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WELCOME</a:t>
            </a:r>
            <a:endParaRPr sz="30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190500" y="685800"/>
            <a:ext cx="84963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Please sit at a table with people you don’t normally work with. Introduce yourselves </a:t>
            </a:r>
            <a:b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and discuss your experience with Neural Networks.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714975" y="2307440"/>
            <a:ext cx="26148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the </a:t>
            </a: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yellow post-it notes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to write down </a:t>
            </a: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questions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or topics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you would like to discuss.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2533650" y="1733550"/>
            <a:ext cx="4161300" cy="4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DIRECTIONS</a:t>
            </a:r>
            <a:endParaRPr sz="30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4638165" y="2345617"/>
            <a:ext cx="1106100" cy="110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521" y="20"/>
                </a:moveTo>
                <a:lnTo>
                  <a:pt x="4698" y="947"/>
                </a:lnTo>
                <a:lnTo>
                  <a:pt x="1895" y="1895"/>
                </a:lnTo>
                <a:lnTo>
                  <a:pt x="947" y="4697"/>
                </a:lnTo>
                <a:lnTo>
                  <a:pt x="20" y="7520"/>
                </a:lnTo>
                <a:lnTo>
                  <a:pt x="20" y="112479"/>
                </a:lnTo>
                <a:lnTo>
                  <a:pt x="947" y="115302"/>
                </a:lnTo>
                <a:lnTo>
                  <a:pt x="1895" y="118104"/>
                </a:lnTo>
                <a:lnTo>
                  <a:pt x="4698" y="119052"/>
                </a:lnTo>
                <a:lnTo>
                  <a:pt x="7521" y="119979"/>
                </a:lnTo>
                <a:lnTo>
                  <a:pt x="79690" y="119979"/>
                </a:lnTo>
                <a:lnTo>
                  <a:pt x="79690" y="87177"/>
                </a:lnTo>
                <a:lnTo>
                  <a:pt x="80638" y="84375"/>
                </a:lnTo>
                <a:lnTo>
                  <a:pt x="82513" y="82500"/>
                </a:lnTo>
                <a:lnTo>
                  <a:pt x="84389" y="80625"/>
                </a:lnTo>
                <a:lnTo>
                  <a:pt x="87192" y="79677"/>
                </a:lnTo>
                <a:lnTo>
                  <a:pt x="120000" y="79677"/>
                </a:lnTo>
                <a:lnTo>
                  <a:pt x="120000" y="7520"/>
                </a:lnTo>
                <a:lnTo>
                  <a:pt x="119072" y="4697"/>
                </a:lnTo>
                <a:lnTo>
                  <a:pt x="118124" y="1895"/>
                </a:lnTo>
                <a:lnTo>
                  <a:pt x="115321" y="947"/>
                </a:lnTo>
                <a:lnTo>
                  <a:pt x="112498" y="20"/>
                </a:lnTo>
                <a:close/>
                <a:moveTo>
                  <a:pt x="89994" y="89979"/>
                </a:moveTo>
                <a:lnTo>
                  <a:pt x="89994" y="119979"/>
                </a:lnTo>
                <a:lnTo>
                  <a:pt x="95620" y="118104"/>
                </a:lnTo>
                <a:lnTo>
                  <a:pt x="100319" y="114354"/>
                </a:lnTo>
                <a:lnTo>
                  <a:pt x="114374" y="100302"/>
                </a:lnTo>
                <a:lnTo>
                  <a:pt x="118124" y="95604"/>
                </a:lnTo>
                <a:lnTo>
                  <a:pt x="120000" y="89979"/>
                </a:lnTo>
                <a:close/>
              </a:path>
            </a:pathLst>
          </a:custGeom>
          <a:solidFill>
            <a:srgbClr val="7E2C79"/>
          </a:solidFill>
          <a:ln>
            <a:noFill/>
          </a:ln>
        </p:spPr>
        <p:txBody>
          <a:bodyPr spcFirstLastPara="1" wrap="square" lIns="34300" tIns="34300" rIns="34300" bIns="343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608875" y="2293572"/>
            <a:ext cx="1106100" cy="110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521" y="20"/>
                </a:moveTo>
                <a:lnTo>
                  <a:pt x="4698" y="947"/>
                </a:lnTo>
                <a:lnTo>
                  <a:pt x="1895" y="1895"/>
                </a:lnTo>
                <a:lnTo>
                  <a:pt x="947" y="4697"/>
                </a:lnTo>
                <a:lnTo>
                  <a:pt x="20" y="7520"/>
                </a:lnTo>
                <a:lnTo>
                  <a:pt x="20" y="112479"/>
                </a:lnTo>
                <a:lnTo>
                  <a:pt x="947" y="115302"/>
                </a:lnTo>
                <a:lnTo>
                  <a:pt x="1895" y="118104"/>
                </a:lnTo>
                <a:lnTo>
                  <a:pt x="4698" y="119052"/>
                </a:lnTo>
                <a:lnTo>
                  <a:pt x="7521" y="119979"/>
                </a:lnTo>
                <a:lnTo>
                  <a:pt x="79690" y="119979"/>
                </a:lnTo>
                <a:lnTo>
                  <a:pt x="79690" y="87177"/>
                </a:lnTo>
                <a:lnTo>
                  <a:pt x="80638" y="84375"/>
                </a:lnTo>
                <a:lnTo>
                  <a:pt x="82513" y="82500"/>
                </a:lnTo>
                <a:lnTo>
                  <a:pt x="84389" y="80625"/>
                </a:lnTo>
                <a:lnTo>
                  <a:pt x="87192" y="79677"/>
                </a:lnTo>
                <a:lnTo>
                  <a:pt x="120000" y="79677"/>
                </a:lnTo>
                <a:lnTo>
                  <a:pt x="120000" y="7520"/>
                </a:lnTo>
                <a:lnTo>
                  <a:pt x="119072" y="4697"/>
                </a:lnTo>
                <a:lnTo>
                  <a:pt x="118124" y="1895"/>
                </a:lnTo>
                <a:lnTo>
                  <a:pt x="115321" y="947"/>
                </a:lnTo>
                <a:lnTo>
                  <a:pt x="112498" y="20"/>
                </a:lnTo>
                <a:close/>
                <a:moveTo>
                  <a:pt x="89994" y="89979"/>
                </a:moveTo>
                <a:lnTo>
                  <a:pt x="89994" y="119979"/>
                </a:lnTo>
                <a:lnTo>
                  <a:pt x="95620" y="118104"/>
                </a:lnTo>
                <a:lnTo>
                  <a:pt x="100319" y="114354"/>
                </a:lnTo>
                <a:lnTo>
                  <a:pt x="114374" y="100302"/>
                </a:lnTo>
                <a:lnTo>
                  <a:pt x="118124" y="95604"/>
                </a:lnTo>
                <a:lnTo>
                  <a:pt x="120000" y="89979"/>
                </a:lnTo>
                <a:close/>
              </a:path>
            </a:pathLst>
          </a:custGeom>
          <a:solidFill>
            <a:srgbClr val="F1C232"/>
          </a:solidFill>
          <a:ln>
            <a:noFill/>
          </a:ln>
        </p:spPr>
        <p:txBody>
          <a:bodyPr spcFirstLastPara="1" wrap="square" lIns="34300" tIns="34300" rIns="34300" bIns="343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5868525" y="2345615"/>
            <a:ext cx="25020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the </a:t>
            </a: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purple post-it notes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to write down </a:t>
            </a: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resources or tips/tricks</a:t>
            </a:r>
            <a:r>
              <a:rPr lang="en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you would like to share.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-41800" y="3912350"/>
            <a:ext cx="9201300" cy="65730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/>
        </p:nvSpPr>
        <p:spPr>
          <a:xfrm>
            <a:off x="190500" y="3962400"/>
            <a:ext cx="84963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Once you have your thoughts documented, place them on the designated areas on the whiteboards side of the room.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479666" y="2453769"/>
            <a:ext cx="1326047" cy="235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baseline="30000" dirty="0"/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479667" y="2453769"/>
            <a:ext cx="184666" cy="2359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baseline="30000" dirty="0"/>
              <a:t> </a:t>
            </a:r>
            <a:endParaRPr lang="en-US" dirty="0"/>
          </a:p>
        </p:txBody>
      </p:sp>
      <p:pic>
        <p:nvPicPr>
          <p:cNvPr id="6" name="Picture 5" descr="IMG_591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72866" y="-1772868"/>
            <a:ext cx="5598265" cy="91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3741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obotdexterit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9144000" cy="44413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8325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390" y="102729"/>
            <a:ext cx="36346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Tennis ML App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03914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2949" y="106117"/>
            <a:ext cx="91714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Instant Pot </a:t>
            </a:r>
            <a:r>
              <a:rPr lang="en-US" sz="3600" dirty="0" smtClean="0"/>
              <a:t>Programmable </a:t>
            </a:r>
            <a:r>
              <a:rPr lang="en-US" sz="3600" dirty="0"/>
              <a:t>Pressure Cooker</a:t>
            </a:r>
          </a:p>
        </p:txBody>
      </p:sp>
      <p:pic>
        <p:nvPicPr>
          <p:cNvPr id="3" name="Picture 2" descr="instant_pot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562" y="961925"/>
            <a:ext cx="3808011" cy="380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951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tem_p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811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571" y="72572"/>
            <a:ext cx="5433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State of AI today</a:t>
            </a:r>
            <a:endParaRPr lang="en-US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2353114" y="2241380"/>
            <a:ext cx="4519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hlinkClick r:id="rId2"/>
              </a:rPr>
              <a:t>Evolution of AI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72692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52729" y="2087231"/>
            <a:ext cx="44050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Neuron Code here</a:t>
            </a:r>
            <a:endParaRPr lang="en-US" sz="4000" dirty="0"/>
          </a:p>
        </p:txBody>
      </p:sp>
      <p:sp>
        <p:nvSpPr>
          <p:cNvPr id="3" name="TextBox 2"/>
          <p:cNvSpPr txBox="1"/>
          <p:nvPr/>
        </p:nvSpPr>
        <p:spPr>
          <a:xfrm>
            <a:off x="270795" y="168103"/>
            <a:ext cx="490611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How to program a Neuron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310051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7530" y="335247"/>
            <a:ext cx="87006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/>
              <a:t>Practical Convolutional Neural Networks</a:t>
            </a:r>
          </a:p>
        </p:txBody>
      </p:sp>
      <p:pic>
        <p:nvPicPr>
          <p:cNvPr id="3" name="Picture 2" descr="boo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512" y="1027299"/>
            <a:ext cx="3334123" cy="411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25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/>
          <p:nvPr/>
        </p:nvSpPr>
        <p:spPr>
          <a:xfrm>
            <a:off x="0" y="0"/>
            <a:ext cx="9144000" cy="4569600"/>
          </a:xfrm>
          <a:prstGeom prst="rect">
            <a:avLst/>
          </a:prstGeom>
          <a:solidFill>
            <a:srgbClr val="23232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526" y="461421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 rotWithShape="1">
          <a:blip r:embed="rId5">
            <a:alphaModFix/>
          </a:blip>
          <a:srcRect r="42964"/>
          <a:stretch/>
        </p:blipFill>
        <p:spPr>
          <a:xfrm>
            <a:off x="7529025" y="4682650"/>
            <a:ext cx="1519900" cy="34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 amt="94000"/>
          </a:blip>
          <a:stretch>
            <a:fillRect/>
          </a:stretch>
        </p:blipFill>
        <p:spPr>
          <a:xfrm rot="10800000">
            <a:off x="-1" y="-11379"/>
            <a:ext cx="9155376" cy="459475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1125900" y="288750"/>
            <a:ext cx="6892200" cy="3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LET’S</a:t>
            </a:r>
            <a:endParaRPr sz="96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DISCUSS...</a:t>
            </a:r>
            <a:endParaRPr sz="9600">
              <a:solidFill>
                <a:srgbClr val="FFFFFF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1125900" y="288750"/>
            <a:ext cx="6892200" cy="39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AB01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THANK</a:t>
            </a:r>
            <a:endParaRPr sz="9600">
              <a:solidFill>
                <a:srgbClr val="FAB01C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AB01C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YOU!</a:t>
            </a:r>
            <a:endParaRPr sz="9600">
              <a:solidFill>
                <a:srgbClr val="FAB01C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>
            <a:spLocks noGrp="1"/>
          </p:cNvSpPr>
          <p:nvPr>
            <p:ph type="title" idx="4294967295"/>
          </p:nvPr>
        </p:nvSpPr>
        <p:spPr>
          <a:xfrm>
            <a:off x="311700" y="64024"/>
            <a:ext cx="8520600" cy="661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0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little about </a:t>
            </a:r>
            <a:r>
              <a:rPr lang="en-US" sz="40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40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endParaRPr lang="en-US" sz="40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81643" y="703013"/>
            <a:ext cx="8750657" cy="386580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</a:endParaRPr>
          </a:p>
          <a:p>
            <a:pPr marL="0" lvl="0" indent="0" algn="ctr">
              <a:spcAft>
                <a:spcPts val="1600"/>
              </a:spcAft>
              <a:buNone/>
            </a:pPr>
            <a:r>
              <a:rPr lang="en-US" sz="6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hlinkClick r:id="rId5"/>
              </a:rPr>
              <a:t>https://ppujari.github.io/</a:t>
            </a:r>
            <a:endParaRPr lang="en-US" sz="6000" dirty="0" smtClean="0">
              <a:solidFill>
                <a:schemeClr val="bg1"/>
              </a:solidFill>
              <a:hlinkClick r:id="rId5"/>
            </a:endParaRP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dirty="0" smtClean="0">
                <a:solidFill>
                  <a:srgbClr val="FFFFFF"/>
                </a:solidFill>
              </a:rPr>
              <a:t>@ppujari</a:t>
            </a:r>
            <a:endParaRPr lang="en-US" sz="3200" dirty="0" smtClean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FFFF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2571" y="3973288"/>
            <a:ext cx="2875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Disclaimers**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twitter_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2717" y="2615260"/>
            <a:ext cx="366889" cy="36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321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>
            <a:spLocks noGrp="1"/>
          </p:cNvSpPr>
          <p:nvPr>
            <p:ph type="title" idx="4294967295"/>
          </p:nvPr>
        </p:nvSpPr>
        <p:spPr>
          <a:xfrm>
            <a:off x="311700" y="64025"/>
            <a:ext cx="8520600" cy="8159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Agenda</a:t>
            </a:r>
            <a:endParaRPr sz="4800" dirty="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4294967295"/>
          </p:nvPr>
        </p:nvSpPr>
        <p:spPr>
          <a:xfrm>
            <a:off x="329843" y="1093085"/>
            <a:ext cx="8520600" cy="33700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Intuition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Machine Learning to Deep Learning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Human Brain and Neurons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How to program a Neuron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Simple Neural Net Example</a:t>
            </a:r>
            <a:endParaRPr sz="24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>
            <a:spLocks noGrp="1"/>
          </p:cNvSpPr>
          <p:nvPr>
            <p:ph type="title" idx="4294967295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b="1" dirty="0" smtClea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ML </a:t>
            </a:r>
            <a:r>
              <a:rPr lang="en-US" sz="3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programming model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311700" y="703013"/>
            <a:ext cx="8520600" cy="386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 smtClean="0">
                <a:solidFill>
                  <a:srgbClr val="FFFFFF"/>
                </a:solidFill>
              </a:rPr>
              <a:t>No </a:t>
            </a:r>
            <a:r>
              <a:rPr lang="en-US" sz="3600" dirty="0">
                <a:solidFill>
                  <a:srgbClr val="FFFFFF"/>
                </a:solidFill>
              </a:rPr>
              <a:t>B</a:t>
            </a:r>
            <a:r>
              <a:rPr lang="en-US" sz="3600" dirty="0" smtClean="0">
                <a:solidFill>
                  <a:srgbClr val="FFFFFF"/>
                </a:solidFill>
              </a:rPr>
              <a:t>usiness Rules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rgbClr val="FFFFFF"/>
              </a:solidFill>
            </a:endParaRPr>
          </a:p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 smtClean="0">
                <a:solidFill>
                  <a:srgbClr val="FFFFFF"/>
                </a:solidFill>
              </a:rPr>
              <a:t>Algorithms learn from data</a:t>
            </a:r>
          </a:p>
          <a:p>
            <a:pPr marL="571500" indent="-571500">
              <a:lnSpc>
                <a:spcPct val="100000"/>
              </a:lnSpc>
              <a:buClrTx/>
              <a:buFont typeface="Wingdings" charset="2"/>
              <a:buChar char="u"/>
            </a:pPr>
            <a:r>
              <a:rPr lang="en-US" sz="3600" dirty="0" smtClean="0">
                <a:solidFill>
                  <a:srgbClr val="FFFFFF"/>
                </a:solidFill>
              </a:rPr>
              <a:t>Programming in python, C++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 smtClean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1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ppl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1924082"/>
            <a:ext cx="2857500" cy="2857500"/>
          </a:xfrm>
          <a:prstGeom prst="rect">
            <a:avLst/>
          </a:prstGeom>
        </p:spPr>
      </p:pic>
      <p:pic>
        <p:nvPicPr>
          <p:cNvPr id="3" name="Picture 2" descr="oran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282" y="2061169"/>
            <a:ext cx="2731104" cy="27311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486" y="95494"/>
            <a:ext cx="91120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How to write code to detect Fruit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91962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32323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-50" y="4569775"/>
            <a:ext cx="9144000" cy="57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78701" y="4658666"/>
            <a:ext cx="1581125" cy="48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69600"/>
            <a:ext cx="9144000" cy="4444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>
            <a:spLocks noGrp="1"/>
          </p:cNvSpPr>
          <p:nvPr>
            <p:ph type="body" idx="4294967295"/>
          </p:nvPr>
        </p:nvSpPr>
        <p:spPr>
          <a:xfrm>
            <a:off x="0" y="0"/>
            <a:ext cx="9144000" cy="4568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 smtClean="0">
                <a:solidFill>
                  <a:srgbClr val="FFFFFF"/>
                </a:solidFill>
              </a:rPr>
              <a:t>Def detect_color( image ) :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 smtClean="0">
                <a:solidFill>
                  <a:srgbClr val="FFFFFF"/>
                </a:solidFill>
              </a:rPr>
              <a:t>    #lot of code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Def </a:t>
            </a:r>
            <a:r>
              <a:rPr lang="en-US" sz="2000" dirty="0" smtClean="0">
                <a:solidFill>
                  <a:srgbClr val="FFFFFF"/>
                </a:solidFill>
              </a:rPr>
              <a:t>detect_texture( </a:t>
            </a:r>
            <a:r>
              <a:rPr lang="en-US" sz="2000" dirty="0">
                <a:solidFill>
                  <a:srgbClr val="FFFFFF"/>
                </a:solidFill>
              </a:rPr>
              <a:t>image ) :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    #lot of code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Def </a:t>
            </a:r>
            <a:r>
              <a:rPr lang="en-US" sz="2000" dirty="0" smtClean="0">
                <a:solidFill>
                  <a:srgbClr val="FFFFFF"/>
                </a:solidFill>
              </a:rPr>
              <a:t>anlyze_shape( </a:t>
            </a:r>
            <a:r>
              <a:rPr lang="en-US" sz="2000" dirty="0">
                <a:solidFill>
                  <a:srgbClr val="FFFFFF"/>
                </a:solidFill>
              </a:rPr>
              <a:t>image ) :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    #lot of code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Def </a:t>
            </a:r>
            <a:r>
              <a:rPr lang="en-US" sz="2000" dirty="0" err="1" smtClean="0">
                <a:solidFill>
                  <a:srgbClr val="FFFFFF"/>
                </a:solidFill>
              </a:rPr>
              <a:t>define_fruit</a:t>
            </a:r>
            <a:r>
              <a:rPr lang="en-US" sz="2000" dirty="0" smtClean="0">
                <a:solidFill>
                  <a:srgbClr val="FFFFFF"/>
                </a:solidFill>
              </a:rPr>
              <a:t> ( </a:t>
            </a:r>
            <a:r>
              <a:rPr lang="en-US" sz="2000" dirty="0">
                <a:solidFill>
                  <a:srgbClr val="FFFFFF"/>
                </a:solidFill>
              </a:rPr>
              <a:t>image ) :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sz="2000" dirty="0">
                <a:solidFill>
                  <a:srgbClr val="FFFFFF"/>
                </a:solidFill>
              </a:rPr>
              <a:t>    #lot of code</a:t>
            </a: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lang="en-US" sz="2000" dirty="0"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21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nana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002" y="904267"/>
            <a:ext cx="2857500" cy="2857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3681" y="133690"/>
            <a:ext cx="22725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about this?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58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lck_and_white_appl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294" y="825500"/>
            <a:ext cx="5270442" cy="431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9784" y="108856"/>
            <a:ext cx="63953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What about this image?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7176339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2496</TotalTime>
  <Words>435</Words>
  <Application>Microsoft Macintosh PowerPoint</Application>
  <PresentationFormat>On-screen Show (16:9)</PresentationFormat>
  <Paragraphs>101</Paragraphs>
  <Slides>29</Slides>
  <Notes>11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Simple Light</vt:lpstr>
      <vt:lpstr>PowerPoint Presentation</vt:lpstr>
      <vt:lpstr>PowerPoint Presentation</vt:lpstr>
      <vt:lpstr>A little about me</vt:lpstr>
      <vt:lpstr>Agenda</vt:lpstr>
      <vt:lpstr>ML programming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Feed Forward Network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Kohl's Corporation</cp:lastModifiedBy>
  <cp:revision>70</cp:revision>
  <dcterms:modified xsi:type="dcterms:W3CDTF">2018-09-04T23:05:15Z</dcterms:modified>
</cp:coreProperties>
</file>